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Almarai" panose="020B0604020202020204" charset="-78"/>
      <p:regular r:id="rId13"/>
    </p:embeddedFont>
    <p:embeddedFont>
      <p:font typeface="Almarai Bold" panose="020B0604020202020204" charset="-78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5940" y="-491592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3" name="Group 3"/>
          <p:cNvGrpSpPr/>
          <p:nvPr/>
        </p:nvGrpSpPr>
        <p:grpSpPr>
          <a:xfrm>
            <a:off x="8910856" y="3371660"/>
            <a:ext cx="8748127" cy="5880031"/>
            <a:chOff x="0" y="0"/>
            <a:chExt cx="5894770" cy="39621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94770" cy="3962154"/>
            </a:xfrm>
            <a:custGeom>
              <a:avLst/>
              <a:gdLst/>
              <a:ahLst/>
              <a:cxnLst/>
              <a:rect l="l" t="t" r="r" b="b"/>
              <a:pathLst>
                <a:path w="5894770" h="3962154">
                  <a:moveTo>
                    <a:pt x="2947385" y="3962154"/>
                  </a:moveTo>
                  <a:cubicBezTo>
                    <a:pt x="1320429" y="3962154"/>
                    <a:pt x="0" y="3340889"/>
                    <a:pt x="0" y="2575400"/>
                  </a:cubicBezTo>
                  <a:lnTo>
                    <a:pt x="0" y="1386754"/>
                  </a:lnTo>
                  <a:cubicBezTo>
                    <a:pt x="0" y="621266"/>
                    <a:pt x="1320429" y="0"/>
                    <a:pt x="2947385" y="0"/>
                  </a:cubicBezTo>
                  <a:cubicBezTo>
                    <a:pt x="4574342" y="0"/>
                    <a:pt x="5894770" y="621266"/>
                    <a:pt x="5894770" y="1386754"/>
                  </a:cubicBezTo>
                  <a:lnTo>
                    <a:pt x="5894770" y="2575400"/>
                  </a:lnTo>
                  <a:cubicBezTo>
                    <a:pt x="5894770" y="3340889"/>
                    <a:pt x="4574342" y="3962154"/>
                    <a:pt x="2947385" y="3962154"/>
                  </a:cubicBezTo>
                  <a:close/>
                </a:path>
              </a:pathLst>
            </a:custGeom>
            <a:blipFill>
              <a:blip r:embed="rId4"/>
              <a:stretch>
                <a:fillRect l="-59699" r="-39455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5477614" y="7176960"/>
            <a:ext cx="2564685" cy="3663835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763958" y="-781916"/>
            <a:ext cx="1683983" cy="3046571"/>
            <a:chOff x="0" y="0"/>
            <a:chExt cx="4445000" cy="80416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8041654"/>
            </a:xfrm>
            <a:custGeom>
              <a:avLst/>
              <a:gdLst/>
              <a:ahLst/>
              <a:cxnLst/>
              <a:rect l="l" t="t" r="r" b="b"/>
              <a:pathLst>
                <a:path w="4445000" h="8041654">
                  <a:moveTo>
                    <a:pt x="2222500" y="8041654"/>
                  </a:moveTo>
                  <a:cubicBezTo>
                    <a:pt x="995680" y="8041654"/>
                    <a:pt x="0" y="6780723"/>
                    <a:pt x="0" y="5227075"/>
                  </a:cubicBezTo>
                  <a:lnTo>
                    <a:pt x="0" y="2814579"/>
                  </a:lnTo>
                  <a:cubicBezTo>
                    <a:pt x="0" y="1260931"/>
                    <a:pt x="995680" y="0"/>
                    <a:pt x="2222500" y="0"/>
                  </a:cubicBezTo>
                  <a:cubicBezTo>
                    <a:pt x="3449320" y="0"/>
                    <a:pt x="4445000" y="1260931"/>
                    <a:pt x="4445000" y="2814579"/>
                  </a:cubicBezTo>
                  <a:lnTo>
                    <a:pt x="4445000" y="5227075"/>
                  </a:lnTo>
                  <a:cubicBezTo>
                    <a:pt x="4445000" y="6780723"/>
                    <a:pt x="3449320" y="8041654"/>
                    <a:pt x="2222500" y="8041654"/>
                  </a:cubicBezTo>
                  <a:close/>
                </a:path>
              </a:pathLst>
            </a:custGeom>
            <a:blipFill>
              <a:blip r:embed="rId5"/>
              <a:stretch>
                <a:fillRect l="-268792" r="-268792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9" name="Freeform 9"/>
          <p:cNvSpPr/>
          <p:nvPr/>
        </p:nvSpPr>
        <p:spPr>
          <a:xfrm>
            <a:off x="-5976625" y="4306703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0" name="Group 10"/>
          <p:cNvGrpSpPr/>
          <p:nvPr/>
        </p:nvGrpSpPr>
        <p:grpSpPr>
          <a:xfrm>
            <a:off x="2410723" y="-219922"/>
            <a:ext cx="2230237" cy="3186053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71063" y="3416544"/>
            <a:ext cx="8539793" cy="147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GAZDÁLKODJ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1063" y="4838614"/>
            <a:ext cx="7231514" cy="147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66"/>
              </a:lnSpc>
            </a:pPr>
            <a:r>
              <a:rPr lang="en-US" sz="9555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OKOSAN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60263" y="2901130"/>
            <a:ext cx="3597403" cy="13130362"/>
            <a:chOff x="0" y="0"/>
            <a:chExt cx="862412" cy="3147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2412" cy="3147764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611048" y="3329053"/>
            <a:ext cx="3095834" cy="3083741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0680" r="-10680"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66576" y="2901130"/>
            <a:ext cx="4169618" cy="13130362"/>
            <a:chOff x="0" y="0"/>
            <a:chExt cx="999590" cy="31477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99590" cy="3147764"/>
            </a:xfrm>
            <a:custGeom>
              <a:avLst/>
              <a:gdLst/>
              <a:ahLst/>
              <a:cxnLst/>
              <a:rect l="l" t="t" r="r" b="b"/>
              <a:pathLst>
                <a:path w="999590" h="3147764">
                  <a:moveTo>
                    <a:pt x="185675" y="0"/>
                  </a:moveTo>
                  <a:lnTo>
                    <a:pt x="813915" y="0"/>
                  </a:lnTo>
                  <a:cubicBezTo>
                    <a:pt x="863159" y="0"/>
                    <a:pt x="910386" y="19562"/>
                    <a:pt x="945207" y="54383"/>
                  </a:cubicBezTo>
                  <a:cubicBezTo>
                    <a:pt x="980028" y="89204"/>
                    <a:pt x="999590" y="136431"/>
                    <a:pt x="999590" y="185675"/>
                  </a:cubicBezTo>
                  <a:lnTo>
                    <a:pt x="999590" y="2962090"/>
                  </a:lnTo>
                  <a:cubicBezTo>
                    <a:pt x="999590" y="3011334"/>
                    <a:pt x="980028" y="3058561"/>
                    <a:pt x="945207" y="3093382"/>
                  </a:cubicBezTo>
                  <a:cubicBezTo>
                    <a:pt x="910386" y="3128202"/>
                    <a:pt x="863159" y="3147764"/>
                    <a:pt x="813915" y="3147764"/>
                  </a:cubicBezTo>
                  <a:lnTo>
                    <a:pt x="185675" y="3147764"/>
                  </a:lnTo>
                  <a:cubicBezTo>
                    <a:pt x="136431" y="3147764"/>
                    <a:pt x="89204" y="3128202"/>
                    <a:pt x="54383" y="3093382"/>
                  </a:cubicBezTo>
                  <a:cubicBezTo>
                    <a:pt x="19562" y="3058561"/>
                    <a:pt x="0" y="3011334"/>
                    <a:pt x="0" y="2962090"/>
                  </a:cubicBezTo>
                  <a:lnTo>
                    <a:pt x="0" y="185675"/>
                  </a:lnTo>
                  <a:cubicBezTo>
                    <a:pt x="0" y="136431"/>
                    <a:pt x="19562" y="89204"/>
                    <a:pt x="54383" y="54383"/>
                  </a:cubicBezTo>
                  <a:cubicBezTo>
                    <a:pt x="89204" y="19562"/>
                    <a:pt x="136431" y="0"/>
                    <a:pt x="185675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999590" cy="3195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303468" y="3329053"/>
            <a:ext cx="3095834" cy="3083741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0680" r="-10680"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745820" y="2901130"/>
            <a:ext cx="3597403" cy="13130362"/>
            <a:chOff x="0" y="0"/>
            <a:chExt cx="862412" cy="31477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3147764"/>
            </a:xfrm>
            <a:custGeom>
              <a:avLst/>
              <a:gdLst/>
              <a:ahLst/>
              <a:cxnLst/>
              <a:rect l="l" t="t" r="r" b="b"/>
              <a:pathLst>
                <a:path w="862412" h="3147764">
                  <a:moveTo>
                    <a:pt x="215209" y="0"/>
                  </a:moveTo>
                  <a:lnTo>
                    <a:pt x="647203" y="0"/>
                  </a:lnTo>
                  <a:cubicBezTo>
                    <a:pt x="704280" y="0"/>
                    <a:pt x="759019" y="22674"/>
                    <a:pt x="799378" y="63033"/>
                  </a:cubicBezTo>
                  <a:cubicBezTo>
                    <a:pt x="839738" y="103393"/>
                    <a:pt x="862412" y="158132"/>
                    <a:pt x="862412" y="215209"/>
                  </a:cubicBezTo>
                  <a:lnTo>
                    <a:pt x="862412" y="2932556"/>
                  </a:lnTo>
                  <a:cubicBezTo>
                    <a:pt x="862412" y="2989633"/>
                    <a:pt x="839738" y="3044372"/>
                    <a:pt x="799378" y="3084731"/>
                  </a:cubicBezTo>
                  <a:cubicBezTo>
                    <a:pt x="759019" y="3125091"/>
                    <a:pt x="704280" y="3147764"/>
                    <a:pt x="647203" y="3147764"/>
                  </a:cubicBezTo>
                  <a:lnTo>
                    <a:pt x="215209" y="3147764"/>
                  </a:lnTo>
                  <a:cubicBezTo>
                    <a:pt x="158132" y="3147764"/>
                    <a:pt x="103393" y="3125091"/>
                    <a:pt x="63033" y="3084731"/>
                  </a:cubicBezTo>
                  <a:cubicBezTo>
                    <a:pt x="22674" y="3044372"/>
                    <a:pt x="0" y="2989633"/>
                    <a:pt x="0" y="2932556"/>
                  </a:cubicBezTo>
                  <a:lnTo>
                    <a:pt x="0" y="215209"/>
                  </a:lnTo>
                  <a:cubicBezTo>
                    <a:pt x="0" y="158132"/>
                    <a:pt x="22674" y="103393"/>
                    <a:pt x="63033" y="63033"/>
                  </a:cubicBezTo>
                  <a:cubicBezTo>
                    <a:pt x="103393" y="22674"/>
                    <a:pt x="158132" y="0"/>
                    <a:pt x="215209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62412" cy="3195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1993470" y="3346940"/>
            <a:ext cx="3095834" cy="3083741"/>
            <a:chOff x="0" y="0"/>
            <a:chExt cx="6502400" cy="6477000"/>
          </a:xfrm>
        </p:grpSpPr>
        <p:sp>
          <p:nvSpPr>
            <p:cNvPr id="18" name="Freeform 1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10680" r="-10680"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716827" y="1472447"/>
            <a:ext cx="6854345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1"/>
              </a:lnSpc>
            </a:pPr>
            <a:r>
              <a:rPr lang="en-US" sz="5376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KÉSZÍTŐK</a:t>
            </a:r>
          </a:p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endParaRPr lang="en-US" sz="5376" b="1">
              <a:solidFill>
                <a:srgbClr val="051D40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grpSp>
        <p:nvGrpSpPr>
          <p:cNvPr id="25" name="Group 25"/>
          <p:cNvGrpSpPr/>
          <p:nvPr/>
        </p:nvGrpSpPr>
        <p:grpSpPr>
          <a:xfrm rot="5400000">
            <a:off x="5747062" y="1279135"/>
            <a:ext cx="1224824" cy="122482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7" name="Freeform 27"/>
          <p:cNvSpPr/>
          <p:nvPr/>
        </p:nvSpPr>
        <p:spPr>
          <a:xfrm>
            <a:off x="8292250" y="3797180"/>
            <a:ext cx="1118270" cy="2261208"/>
          </a:xfrm>
          <a:custGeom>
            <a:avLst/>
            <a:gdLst/>
            <a:ahLst/>
            <a:cxnLst/>
            <a:rect l="l" t="t" r="r" b="b"/>
            <a:pathLst>
              <a:path w="1118270" h="2261208">
                <a:moveTo>
                  <a:pt x="0" y="0"/>
                </a:moveTo>
                <a:lnTo>
                  <a:pt x="1118271" y="0"/>
                </a:lnTo>
                <a:lnTo>
                  <a:pt x="1118271" y="2261208"/>
                </a:lnTo>
                <a:lnTo>
                  <a:pt x="0" y="22612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8" name="Freeform 28"/>
          <p:cNvSpPr/>
          <p:nvPr/>
        </p:nvSpPr>
        <p:spPr>
          <a:xfrm>
            <a:off x="12902082" y="3758206"/>
            <a:ext cx="1278611" cy="2261208"/>
          </a:xfrm>
          <a:custGeom>
            <a:avLst/>
            <a:gdLst/>
            <a:ahLst/>
            <a:cxnLst/>
            <a:rect l="l" t="t" r="r" b="b"/>
            <a:pathLst>
              <a:path w="1278611" h="2261208">
                <a:moveTo>
                  <a:pt x="0" y="0"/>
                </a:moveTo>
                <a:lnTo>
                  <a:pt x="1278610" y="0"/>
                </a:lnTo>
                <a:lnTo>
                  <a:pt x="1278610" y="2261208"/>
                </a:lnTo>
                <a:lnTo>
                  <a:pt x="0" y="22612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9" name="Freeform 29"/>
          <p:cNvSpPr/>
          <p:nvPr/>
        </p:nvSpPr>
        <p:spPr>
          <a:xfrm>
            <a:off x="3341234" y="3797180"/>
            <a:ext cx="1635461" cy="2183262"/>
          </a:xfrm>
          <a:custGeom>
            <a:avLst/>
            <a:gdLst/>
            <a:ahLst/>
            <a:cxnLst/>
            <a:rect l="l" t="t" r="r" b="b"/>
            <a:pathLst>
              <a:path w="1635461" h="2183262">
                <a:moveTo>
                  <a:pt x="0" y="0"/>
                </a:moveTo>
                <a:lnTo>
                  <a:pt x="1635462" y="0"/>
                </a:lnTo>
                <a:lnTo>
                  <a:pt x="1635462" y="2183261"/>
                </a:lnTo>
                <a:lnTo>
                  <a:pt x="0" y="21832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0" name="TextBox 30"/>
          <p:cNvSpPr txBox="1"/>
          <p:nvPr/>
        </p:nvSpPr>
        <p:spPr>
          <a:xfrm>
            <a:off x="2623218" y="6593769"/>
            <a:ext cx="3123845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sz="3432" b="1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FAZEKAS BOTOND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27087" y="6628773"/>
            <a:ext cx="384859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sz="3432" b="1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SCHMITZHOFER PÁL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94724" y="6628773"/>
            <a:ext cx="2298092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</a:pPr>
            <a:r>
              <a:rPr lang="en-US" sz="3432" b="1" spc="17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BARTHA BENDE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31351" y="1421987"/>
            <a:ext cx="1456246" cy="85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06973"/>
            <a:ext cx="6648078" cy="243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23"/>
              </a:lnSpc>
            </a:pPr>
            <a:r>
              <a:rPr lang="en-US" sz="6873" b="1" spc="419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KÖSZÖNJÜK A FIGYELMET!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445" r="-13344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043432" y="3241841"/>
            <a:ext cx="2176471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Fő szabályok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11465621" y="1708206"/>
            <a:ext cx="1334733" cy="133473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1465621" y="4324131"/>
            <a:ext cx="1334733" cy="133473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1465621" y="6702810"/>
            <a:ext cx="1334733" cy="133473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14269007" y="1708206"/>
            <a:ext cx="1334733" cy="133473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4269007" y="4324131"/>
            <a:ext cx="1334733" cy="133473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4277678" y="6704939"/>
            <a:ext cx="1334733" cy="133473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338206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60569" y="8151843"/>
            <a:ext cx="2176471" cy="86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Játék vége</a:t>
            </a:r>
          </a:p>
          <a:p>
            <a:pPr algn="ctr">
              <a:lnSpc>
                <a:spcPts val="3481"/>
              </a:lnSpc>
            </a:pPr>
            <a:endParaRPr lang="en-US" sz="2523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043432" y="8150707"/>
            <a:ext cx="2176471" cy="86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Készítők</a:t>
            </a:r>
          </a:p>
          <a:p>
            <a:pPr algn="ctr">
              <a:lnSpc>
                <a:spcPts val="3481"/>
              </a:lnSpc>
            </a:pPr>
            <a:endParaRPr lang="en-US" sz="2523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338206" y="4478824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338206" y="6857503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848138" y="3241841"/>
            <a:ext cx="2176471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Játék menete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142912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142912" y="5772028"/>
            <a:ext cx="1586922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Cél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48138" y="8150707"/>
            <a:ext cx="2176471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Vége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142912" y="4478824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142912" y="6839620"/>
            <a:ext cx="1586922" cy="93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360569" y="3241841"/>
            <a:ext cx="2176471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 játékról</a:t>
            </a: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8781438" y="1708206"/>
            <a:ext cx="1334733" cy="133473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8781438" y="4324131"/>
            <a:ext cx="1334733" cy="133473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35" name="Group 35"/>
          <p:cNvGrpSpPr/>
          <p:nvPr/>
        </p:nvGrpSpPr>
        <p:grpSpPr>
          <a:xfrm rot="5400000">
            <a:off x="8781438" y="6702810"/>
            <a:ext cx="1334733" cy="1334733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8655343" y="1862899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164418" y="5772028"/>
            <a:ext cx="2568772" cy="428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Mezőtípusok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833135" y="5674658"/>
            <a:ext cx="2599706" cy="86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1"/>
              </a:lnSpc>
            </a:pPr>
            <a:r>
              <a:rPr lang="en-US" sz="252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Különleges mezők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655343" y="4478824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655343" y="6857503"/>
            <a:ext cx="1586922" cy="920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9"/>
              </a:lnSpc>
            </a:pPr>
            <a:r>
              <a:rPr lang="en-US" sz="538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1905513" y="1038186"/>
            <a:ext cx="5754080" cy="8220114"/>
            <a:chOff x="0" y="0"/>
            <a:chExt cx="4445000" cy="6350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3219188" y="3462905"/>
            <a:ext cx="3126730" cy="62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1"/>
              </a:lnSpc>
              <a:spcBef>
                <a:spcPct val="0"/>
              </a:spcBef>
            </a:pPr>
            <a:r>
              <a:rPr lang="en-US" sz="3587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Miről lesz szó?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4546" y="3189988"/>
            <a:ext cx="1867358" cy="186735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Freeform 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Freeform 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hu-HU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0" name="Freeform 10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1" name="Group 11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7" name="Group 17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410455" y="5362146"/>
            <a:ext cx="94516" cy="2130893"/>
            <a:chOff x="0" y="0"/>
            <a:chExt cx="24893" cy="5612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893" cy="561223"/>
            </a:xfrm>
            <a:custGeom>
              <a:avLst/>
              <a:gdLst/>
              <a:ahLst/>
              <a:cxnLst/>
              <a:rect l="l" t="t" r="r" b="b"/>
              <a:pathLst>
                <a:path w="24893" h="561223">
                  <a:moveTo>
                    <a:pt x="0" y="0"/>
                  </a:moveTo>
                  <a:lnTo>
                    <a:pt x="24893" y="0"/>
                  </a:lnTo>
                  <a:lnTo>
                    <a:pt x="24893" y="561223"/>
                  </a:lnTo>
                  <a:lnTo>
                    <a:pt x="0" y="561223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24893" cy="6088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685715" y="1286776"/>
            <a:ext cx="5952955" cy="106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1"/>
              </a:lnSpc>
              <a:spcBef>
                <a:spcPct val="0"/>
              </a:spcBef>
            </a:pPr>
            <a:r>
              <a:rPr lang="en-US" sz="684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 JÁTÉKRÓL</a:t>
            </a: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5512144" y="1218322"/>
            <a:ext cx="1224824" cy="122482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9" name="Freeform 29"/>
          <p:cNvSpPr/>
          <p:nvPr/>
        </p:nvSpPr>
        <p:spPr>
          <a:xfrm>
            <a:off x="4148883" y="3411375"/>
            <a:ext cx="1398684" cy="1424585"/>
          </a:xfrm>
          <a:custGeom>
            <a:avLst/>
            <a:gdLst/>
            <a:ahLst/>
            <a:cxnLst/>
            <a:rect l="l" t="t" r="r" b="b"/>
            <a:pathLst>
              <a:path w="1398684" h="1424585">
                <a:moveTo>
                  <a:pt x="0" y="0"/>
                </a:moveTo>
                <a:lnTo>
                  <a:pt x="1398684" y="0"/>
                </a:lnTo>
                <a:lnTo>
                  <a:pt x="1398684" y="1424585"/>
                </a:lnTo>
                <a:lnTo>
                  <a:pt x="0" y="14245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30" name="TextBox 30"/>
          <p:cNvSpPr txBox="1"/>
          <p:nvPr/>
        </p:nvSpPr>
        <p:spPr>
          <a:xfrm>
            <a:off x="3914546" y="6033411"/>
            <a:ext cx="10557527" cy="113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 "Gazdálkodj Okosan" egy szórakoztató társasjáték, amelyben két játékos versenyez egymással. A cél az, hogy minden szobát berendezz a házadban, miközben óvatosan gazdálkodsz a pénzeddel.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914546" y="5304996"/>
            <a:ext cx="5542339" cy="47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7"/>
              </a:lnSpc>
              <a:spcBef>
                <a:spcPct val="0"/>
              </a:spcBef>
            </a:pPr>
            <a:r>
              <a:rPr lang="en-US" sz="2715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 JÁTÉKRÓL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396433" y="1361174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17515" y="2417844"/>
            <a:ext cx="6134277" cy="61342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>
                <a:alphaModFix amt="80000"/>
              </a:blip>
              <a:stretch>
                <a:fillRect l="-16666" r="-16666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674649" y="1337924"/>
            <a:ext cx="1224824" cy="122482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140913" y="1557132"/>
            <a:ext cx="7297240" cy="777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34"/>
              </a:lnSpc>
              <a:spcBef>
                <a:spcPct val="0"/>
              </a:spcBef>
            </a:pPr>
            <a:r>
              <a:rPr lang="en-US" sz="502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FŐ SZABÁLYOK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7457" y="3664037"/>
            <a:ext cx="5560155" cy="7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55"/>
              </a:lnSpc>
              <a:spcBef>
                <a:spcPct val="0"/>
              </a:spcBef>
            </a:pPr>
            <a:r>
              <a:rPr lang="en-US" sz="4605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Játékosok</a:t>
            </a:r>
            <a:r>
              <a:rPr lang="en-US" sz="4605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4605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száma</a:t>
            </a:r>
            <a:r>
              <a:rPr lang="en-US" sz="4605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: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8938" y="1480776"/>
            <a:ext cx="1456246" cy="8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8405" y="5744417"/>
            <a:ext cx="8749110" cy="7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55"/>
              </a:lnSpc>
              <a:spcBef>
                <a:spcPct val="0"/>
              </a:spcBef>
            </a:pPr>
            <a:r>
              <a:rPr lang="en-US" sz="4605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Kezdő</a:t>
            </a:r>
            <a:r>
              <a:rPr lang="en-US" sz="4605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 </a:t>
            </a:r>
            <a:r>
              <a:rPr lang="en-US" sz="4605" b="1" dirty="0" err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egyenleg</a:t>
            </a:r>
            <a:r>
              <a:rPr lang="en-US" sz="4605" b="1" dirty="0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6962" y="6857087"/>
            <a:ext cx="8460280" cy="929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7"/>
              </a:lnSpc>
              <a:spcBef>
                <a:spcPct val="0"/>
              </a:spcBef>
            </a:pPr>
            <a:r>
              <a:rPr lang="en-US" sz="271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Minden </a:t>
            </a:r>
            <a:r>
              <a:rPr lang="en-US" sz="2715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játékos</a:t>
            </a:r>
            <a:r>
              <a:rPr lang="en-US" sz="271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715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meghatározott</a:t>
            </a:r>
            <a:r>
              <a:rPr lang="en-US" sz="271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715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kezdő</a:t>
            </a:r>
            <a:r>
              <a:rPr lang="en-US" sz="271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715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pénzösszeggel</a:t>
            </a:r>
            <a:r>
              <a:rPr lang="en-US" sz="271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715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indul</a:t>
            </a:r>
            <a:r>
              <a:rPr lang="en-US" sz="2715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39229" y="2584516"/>
            <a:ext cx="1371267" cy="13712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29553" y="4526970"/>
            <a:ext cx="1371267" cy="137126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29553" y="6516233"/>
            <a:ext cx="1371267" cy="137126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422383" y="489038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6" name="Freeform 26"/>
          <p:cNvSpPr/>
          <p:nvPr/>
        </p:nvSpPr>
        <p:spPr>
          <a:xfrm>
            <a:off x="9543561" y="2853914"/>
            <a:ext cx="362603" cy="832472"/>
          </a:xfrm>
          <a:custGeom>
            <a:avLst/>
            <a:gdLst/>
            <a:ahLst/>
            <a:cxnLst/>
            <a:rect l="l" t="t" r="r" b="b"/>
            <a:pathLst>
              <a:path w="362603" h="832472">
                <a:moveTo>
                  <a:pt x="0" y="0"/>
                </a:moveTo>
                <a:lnTo>
                  <a:pt x="362604" y="0"/>
                </a:lnTo>
                <a:lnTo>
                  <a:pt x="362604" y="832472"/>
                </a:lnTo>
                <a:lnTo>
                  <a:pt x="0" y="832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Freeform 27"/>
          <p:cNvSpPr/>
          <p:nvPr/>
        </p:nvSpPr>
        <p:spPr>
          <a:xfrm>
            <a:off x="9455294" y="6784680"/>
            <a:ext cx="552697" cy="915612"/>
          </a:xfrm>
          <a:custGeom>
            <a:avLst/>
            <a:gdLst/>
            <a:ahLst/>
            <a:cxnLst/>
            <a:rect l="l" t="t" r="r" b="b"/>
            <a:pathLst>
              <a:path w="552697" h="915612">
                <a:moveTo>
                  <a:pt x="0" y="0"/>
                </a:moveTo>
                <a:lnTo>
                  <a:pt x="552696" y="0"/>
                </a:lnTo>
                <a:lnTo>
                  <a:pt x="552696" y="915611"/>
                </a:lnTo>
                <a:lnTo>
                  <a:pt x="0" y="9156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8" name="TextBox 28"/>
          <p:cNvSpPr txBox="1"/>
          <p:nvPr/>
        </p:nvSpPr>
        <p:spPr>
          <a:xfrm>
            <a:off x="2200679" y="4534659"/>
            <a:ext cx="4800049" cy="280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8"/>
              </a:lnSpc>
            </a:pPr>
            <a:r>
              <a:rPr lang="en-US" sz="60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JÁTÉK MENETE</a:t>
            </a:r>
          </a:p>
          <a:p>
            <a:pPr marL="0" lvl="0" indent="0" algn="ctr">
              <a:lnSpc>
                <a:spcPts val="7288"/>
              </a:lnSpc>
              <a:spcBef>
                <a:spcPct val="0"/>
              </a:spcBef>
            </a:pPr>
            <a:endParaRPr lang="en-US" sz="6073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826977" y="2841003"/>
            <a:ext cx="6015843" cy="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 játék</a:t>
            </a:r>
            <a:r>
              <a:rPr lang="en-US" sz="19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osok a táblán körbe-körbe haladnak a kockadobás eredményének megfelelően.</a:t>
            </a:r>
          </a:p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endParaRPr lang="en-US" sz="19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822139" y="4954600"/>
            <a:ext cx="6015843" cy="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Mind</a:t>
            </a:r>
            <a:r>
              <a:rPr lang="en-US" sz="19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en teljes kör megtétele után a játékos pénzjutalomban részesül.</a:t>
            </a:r>
          </a:p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endParaRPr lang="en-US" sz="19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822139" y="6894405"/>
            <a:ext cx="6015843" cy="65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 táblán egyedi mezők találhatók, amelyekhez különböző események vannak hozzárendelve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51800" y="3157842"/>
            <a:ext cx="1456246" cy="8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3253" y="3029354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6223" y="4494336"/>
            <a:ext cx="911914" cy="9119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3253" y="6092051"/>
            <a:ext cx="911914" cy="9119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3253" y="7623090"/>
            <a:ext cx="911914" cy="9119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766869" y="1477050"/>
            <a:ext cx="6281361" cy="191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3"/>
              </a:lnSpc>
            </a:pPr>
            <a:r>
              <a:rPr lang="en-US" sz="6227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MEZŐTÍPUSOK</a:t>
            </a:r>
          </a:p>
          <a:p>
            <a:pPr marL="0" lvl="0" indent="0" algn="l">
              <a:lnSpc>
                <a:spcPts val="7473"/>
              </a:lnSpc>
              <a:spcBef>
                <a:spcPct val="0"/>
              </a:spcBef>
            </a:pPr>
            <a:endParaRPr lang="en-US" sz="6227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76223" y="3104765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2166" y="4569748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6223" y="6167462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9196" y="7698502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00760" y="3262149"/>
            <a:ext cx="6138901" cy="82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Házvásárlás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578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26" name="Group 26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1144411" y="1337805"/>
            <a:ext cx="1224824" cy="122482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28700" y="1480657"/>
            <a:ext cx="1456246" cy="8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562580" y="3029354"/>
            <a:ext cx="911914" cy="911914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26770" y="4494336"/>
            <a:ext cx="911914" cy="911914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560618" y="6174852"/>
            <a:ext cx="911914" cy="911914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60618" y="7614511"/>
            <a:ext cx="911914" cy="911914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  <p:txBody>
            <a:bodyPr/>
            <a:lstStyle/>
            <a:p>
              <a:endParaRPr lang="hu-HU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9562580" y="3104765"/>
            <a:ext cx="880028" cy="69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30236" y="4569748"/>
            <a:ext cx="880028" cy="69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594466" y="6245887"/>
            <a:ext cx="880028" cy="69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558656" y="7685546"/>
            <a:ext cx="880028" cy="69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08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767807" y="7875890"/>
            <a:ext cx="6138901" cy="82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Különböző pénzvesztő és jutalom mezők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578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0756933" y="4708728"/>
            <a:ext cx="6138901" cy="82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Játékbolt (pl. LEGO)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578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0756933" y="6417582"/>
            <a:ext cx="6138901" cy="82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Szerencsekártya és katasztrófa mezők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578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0767807" y="3262149"/>
            <a:ext cx="6138901" cy="82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Utazómezők (pl. vonat, villamos)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578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2600760" y="4722244"/>
            <a:ext cx="6138901" cy="82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Berendezések vásárlása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578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2600760" y="6386519"/>
            <a:ext cx="6138901" cy="82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Autóvásárlás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578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600760" y="7875890"/>
            <a:ext cx="6138901" cy="821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8"/>
              </a:lnSpc>
            </a:pPr>
            <a:r>
              <a:rPr lang="en-US" sz="25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Biztosítás mezők  (autó, lakás, egyéb) </a:t>
            </a:r>
          </a:p>
          <a:p>
            <a:pPr marL="0" lvl="0" indent="0" algn="l">
              <a:lnSpc>
                <a:spcPts val="3006"/>
              </a:lnSpc>
              <a:spcBef>
                <a:spcPct val="0"/>
              </a:spcBef>
            </a:pPr>
            <a:endParaRPr lang="en-US" sz="2578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39229" y="2584516"/>
            <a:ext cx="1371267" cy="137126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29553" y="4526970"/>
            <a:ext cx="1371267" cy="137126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029553" y="6516233"/>
            <a:ext cx="1371267" cy="137126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3867511" y="3014990"/>
            <a:ext cx="1224824" cy="122482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5" name="Freeform 25"/>
          <p:cNvSpPr/>
          <p:nvPr/>
        </p:nvSpPr>
        <p:spPr>
          <a:xfrm>
            <a:off x="9255978" y="6831687"/>
            <a:ext cx="937770" cy="740370"/>
          </a:xfrm>
          <a:custGeom>
            <a:avLst/>
            <a:gdLst/>
            <a:ahLst/>
            <a:cxnLst/>
            <a:rect l="l" t="t" r="r" b="b"/>
            <a:pathLst>
              <a:path w="937770" h="740370">
                <a:moveTo>
                  <a:pt x="0" y="0"/>
                </a:moveTo>
                <a:lnTo>
                  <a:pt x="937770" y="0"/>
                </a:lnTo>
                <a:lnTo>
                  <a:pt x="937770" y="740370"/>
                </a:lnTo>
                <a:lnTo>
                  <a:pt x="0" y="7403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6" name="Freeform 26"/>
          <p:cNvSpPr/>
          <p:nvPr/>
        </p:nvSpPr>
        <p:spPr>
          <a:xfrm>
            <a:off x="9201003" y="4769997"/>
            <a:ext cx="958154" cy="932022"/>
          </a:xfrm>
          <a:custGeom>
            <a:avLst/>
            <a:gdLst/>
            <a:ahLst/>
            <a:cxnLst/>
            <a:rect l="l" t="t" r="r" b="b"/>
            <a:pathLst>
              <a:path w="958154" h="932022">
                <a:moveTo>
                  <a:pt x="0" y="0"/>
                </a:moveTo>
                <a:lnTo>
                  <a:pt x="958154" y="0"/>
                </a:lnTo>
                <a:lnTo>
                  <a:pt x="958154" y="932022"/>
                </a:lnTo>
                <a:lnTo>
                  <a:pt x="0" y="932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7" name="Freeform 27"/>
          <p:cNvSpPr/>
          <p:nvPr/>
        </p:nvSpPr>
        <p:spPr>
          <a:xfrm>
            <a:off x="9255978" y="2981108"/>
            <a:ext cx="938235" cy="612412"/>
          </a:xfrm>
          <a:custGeom>
            <a:avLst/>
            <a:gdLst/>
            <a:ahLst/>
            <a:cxnLst/>
            <a:rect l="l" t="t" r="r" b="b"/>
            <a:pathLst>
              <a:path w="938235" h="612412">
                <a:moveTo>
                  <a:pt x="0" y="0"/>
                </a:moveTo>
                <a:lnTo>
                  <a:pt x="938235" y="0"/>
                </a:lnTo>
                <a:lnTo>
                  <a:pt x="938235" y="612412"/>
                </a:lnTo>
                <a:lnTo>
                  <a:pt x="0" y="6124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8" name="TextBox 28"/>
          <p:cNvSpPr txBox="1"/>
          <p:nvPr/>
        </p:nvSpPr>
        <p:spPr>
          <a:xfrm>
            <a:off x="1948904" y="4534659"/>
            <a:ext cx="5303598" cy="280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8"/>
              </a:lnSpc>
            </a:pPr>
            <a:r>
              <a:rPr lang="en-US" sz="60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KÜLÖNLEGES MEZŐK</a:t>
            </a:r>
          </a:p>
          <a:p>
            <a:pPr marL="0" lvl="0" indent="0" algn="ctr">
              <a:lnSpc>
                <a:spcPts val="7288"/>
              </a:lnSpc>
              <a:spcBef>
                <a:spcPct val="0"/>
              </a:spcBef>
            </a:pPr>
            <a:endParaRPr lang="en-US" sz="6073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831083" y="2332825"/>
            <a:ext cx="4402447" cy="58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BIZTOSÍTÁS MEZŐ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848423" y="3012146"/>
            <a:ext cx="6015843" cy="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</a:t>
            </a:r>
            <a:r>
              <a:rPr lang="en-US" sz="19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biztosítás fedezi a kár teljes árát, de maga a biztosított tárgy elveszik.</a:t>
            </a:r>
          </a:p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endParaRPr lang="en-US" sz="19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831083" y="4325779"/>
            <a:ext cx="4932875" cy="58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SZERENCSEKÁRTYÁK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848423" y="4954600"/>
            <a:ext cx="6015843" cy="132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  <a:spcBef>
                <a:spcPct val="0"/>
              </a:spcBef>
            </a:pPr>
            <a:r>
              <a:rPr lang="en-US" sz="19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Lehetőségek: jutalom, utazás a pályán, ajándék berendezés, vagy katasztrófa kártyák (pl. leég a házad, ellopják az autódat).</a:t>
            </a:r>
          </a:p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endParaRPr lang="en-US" sz="19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0831083" y="6268565"/>
            <a:ext cx="4402447" cy="58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57"/>
              </a:lnSpc>
              <a:spcBef>
                <a:spcPct val="0"/>
              </a:spcBef>
            </a:pPr>
            <a:r>
              <a:rPr lang="en-US" sz="3374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BÖRTÖN MEZŐ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48423" y="6897386"/>
            <a:ext cx="6015843" cy="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 játék</a:t>
            </a:r>
            <a:r>
              <a:rPr lang="en-US" sz="19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os kivásárolhatja magát, vagy megvárhatja, amíg 6-ost dob.</a:t>
            </a:r>
          </a:p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endParaRPr lang="en-US" sz="1931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751800" y="3157842"/>
            <a:ext cx="1456246" cy="8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821" y="75452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r="-15727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4086541" y="0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r="-10259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364716" y="-113796"/>
            <a:ext cx="10567132" cy="10400796"/>
            <a:chOff x="0" y="0"/>
            <a:chExt cx="3767707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7707" cy="3708400"/>
            </a:xfrm>
            <a:custGeom>
              <a:avLst/>
              <a:gdLst/>
              <a:ahLst/>
              <a:cxnLst/>
              <a:rect l="l" t="t" r="r" b="b"/>
              <a:pathLst>
                <a:path w="3767707" h="3708400">
                  <a:moveTo>
                    <a:pt x="2825780" y="0"/>
                  </a:moveTo>
                  <a:lnTo>
                    <a:pt x="941927" y="0"/>
                  </a:lnTo>
                  <a:lnTo>
                    <a:pt x="0" y="1854200"/>
                  </a:lnTo>
                  <a:lnTo>
                    <a:pt x="941927" y="3708400"/>
                  </a:lnTo>
                  <a:lnTo>
                    <a:pt x="2825780" y="3708400"/>
                  </a:lnTo>
                  <a:lnTo>
                    <a:pt x="3767707" y="1854200"/>
                  </a:lnTo>
                  <a:close/>
                </a:path>
              </a:pathLst>
            </a:custGeom>
            <a:blipFill>
              <a:blip r:embed="rId4"/>
              <a:stretch>
                <a:fillRect t="-43271" b="-17359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78059" y="4939584"/>
            <a:ext cx="2446183" cy="244618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664277" y="-871079"/>
            <a:ext cx="1683983" cy="2405689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463544" y="7799071"/>
            <a:ext cx="2374761" cy="3392515"/>
            <a:chOff x="0" y="0"/>
            <a:chExt cx="4445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23" name="Freeform 23"/>
          <p:cNvSpPr/>
          <p:nvPr/>
        </p:nvSpPr>
        <p:spPr>
          <a:xfrm>
            <a:off x="6011176" y="5403418"/>
            <a:ext cx="1379949" cy="1518514"/>
          </a:xfrm>
          <a:custGeom>
            <a:avLst/>
            <a:gdLst/>
            <a:ahLst/>
            <a:cxnLst/>
            <a:rect l="l" t="t" r="r" b="b"/>
            <a:pathLst>
              <a:path w="1379949" h="1518514">
                <a:moveTo>
                  <a:pt x="0" y="0"/>
                </a:moveTo>
                <a:lnTo>
                  <a:pt x="1379949" y="0"/>
                </a:lnTo>
                <a:lnTo>
                  <a:pt x="1379949" y="1518514"/>
                </a:lnTo>
                <a:lnTo>
                  <a:pt x="0" y="1518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4" name="TextBox 24"/>
          <p:cNvSpPr txBox="1"/>
          <p:nvPr/>
        </p:nvSpPr>
        <p:spPr>
          <a:xfrm>
            <a:off x="8478709" y="3910884"/>
            <a:ext cx="654224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CÉL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78709" y="5218700"/>
            <a:ext cx="8461089" cy="1975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A játékosoknak meg kell tölteniük a házukat mind a 8 berendezéssel.</a:t>
            </a:r>
          </a:p>
          <a:p>
            <a:pPr algn="l">
              <a:lnSpc>
                <a:spcPts val="3196"/>
              </a:lnSpc>
            </a:pPr>
            <a:endParaRPr lang="en-US" sz="2316" spc="226">
              <a:solidFill>
                <a:srgbClr val="F5FFF5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3196"/>
              </a:lnSpc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Az nyer, akinek ez hamarabb sikerül.</a:t>
            </a:r>
          </a:p>
          <a:p>
            <a:pPr algn="l">
              <a:lnSpc>
                <a:spcPts val="3196"/>
              </a:lnSpc>
            </a:pPr>
            <a:endParaRPr lang="en-US" sz="2316" spc="226">
              <a:solidFill>
                <a:srgbClr val="F5FFF5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8362998" y="2630733"/>
            <a:ext cx="1456246" cy="8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066885" y="0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815" r="-10281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64277" y="-871079"/>
            <a:ext cx="1683983" cy="2405689"/>
            <a:chOff x="0" y="0"/>
            <a:chExt cx="444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463544" y="7799071"/>
            <a:ext cx="2374761" cy="3392515"/>
            <a:chOff x="0" y="0"/>
            <a:chExt cx="444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8478709" y="2487881"/>
            <a:ext cx="1224824" cy="122482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3848436" y="0"/>
            <a:ext cx="11038183" cy="10400796"/>
            <a:chOff x="0" y="0"/>
            <a:chExt cx="3935660" cy="3708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935660" cy="3708400"/>
            </a:xfrm>
            <a:custGeom>
              <a:avLst/>
              <a:gdLst/>
              <a:ahLst/>
              <a:cxnLst/>
              <a:rect l="l" t="t" r="r" b="b"/>
              <a:pathLst>
                <a:path w="3935660" h="3708400">
                  <a:moveTo>
                    <a:pt x="2951745" y="0"/>
                  </a:moveTo>
                  <a:lnTo>
                    <a:pt x="983915" y="0"/>
                  </a:lnTo>
                  <a:lnTo>
                    <a:pt x="0" y="1854200"/>
                  </a:lnTo>
                  <a:lnTo>
                    <a:pt x="983915" y="3708400"/>
                  </a:lnTo>
                  <a:lnTo>
                    <a:pt x="2951745" y="3708400"/>
                  </a:lnTo>
                  <a:lnTo>
                    <a:pt x="3935660" y="1854200"/>
                  </a:lnTo>
                  <a:close/>
                </a:path>
              </a:pathLst>
            </a:custGeom>
            <a:blipFill>
              <a:blip r:embed="rId3"/>
              <a:stretch>
                <a:fillRect t="-24910" b="-16830"/>
              </a:stretch>
            </a:blipFill>
          </p:spPr>
          <p:txBody>
            <a:bodyPr/>
            <a:lstStyle/>
            <a:p>
              <a:endParaRPr lang="hu-HU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478059" y="4716617"/>
            <a:ext cx="2446183" cy="244618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5756232" y="5362578"/>
            <a:ext cx="1889836" cy="1146094"/>
          </a:xfrm>
          <a:custGeom>
            <a:avLst/>
            <a:gdLst/>
            <a:ahLst/>
            <a:cxnLst/>
            <a:rect l="l" t="t" r="r" b="b"/>
            <a:pathLst>
              <a:path w="1889836" h="1146094">
                <a:moveTo>
                  <a:pt x="0" y="0"/>
                </a:moveTo>
                <a:lnTo>
                  <a:pt x="1889836" y="0"/>
                </a:lnTo>
                <a:lnTo>
                  <a:pt x="1889836" y="1146094"/>
                </a:lnTo>
                <a:lnTo>
                  <a:pt x="0" y="114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u-HU"/>
          </a:p>
        </p:txBody>
      </p:sp>
      <p:sp>
        <p:nvSpPr>
          <p:cNvPr id="22" name="TextBox 22"/>
          <p:cNvSpPr txBox="1"/>
          <p:nvPr/>
        </p:nvSpPr>
        <p:spPr>
          <a:xfrm>
            <a:off x="8362998" y="3910884"/>
            <a:ext cx="6542245" cy="202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84"/>
              </a:lnSpc>
            </a:pPr>
            <a:r>
              <a:rPr lang="en-US" sz="657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JÁTÉK VÉGE</a:t>
            </a:r>
          </a:p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endParaRPr lang="en-US" sz="6570" b="1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362998" y="5183523"/>
            <a:ext cx="8461089" cy="1975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6"/>
              </a:lnSpc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A játék akkor ér véget, amikor az egyik játékos teljesen berendezi a házát.</a:t>
            </a:r>
          </a:p>
          <a:p>
            <a:pPr algn="l">
              <a:lnSpc>
                <a:spcPts val="3196"/>
              </a:lnSpc>
            </a:pPr>
            <a:endParaRPr lang="en-US" sz="2316" spc="226">
              <a:solidFill>
                <a:srgbClr val="F5FFF5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l">
              <a:lnSpc>
                <a:spcPts val="3196"/>
              </a:lnSpc>
            </a:pPr>
            <a:r>
              <a:rPr lang="en-US" sz="2316" spc="226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A győztes egy győzelmi képpel koronázódik meg.</a:t>
            </a:r>
          </a:p>
          <a:p>
            <a:pPr algn="l">
              <a:lnSpc>
                <a:spcPts val="3196"/>
              </a:lnSpc>
            </a:pPr>
            <a:endParaRPr lang="en-US" sz="2316" spc="226">
              <a:solidFill>
                <a:srgbClr val="F5FFF5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362998" y="2630733"/>
            <a:ext cx="1456246" cy="860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7"/>
              </a:lnSpc>
            </a:pPr>
            <a:r>
              <a:rPr lang="en-US" sz="494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07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284</Words>
  <Application>Microsoft Office PowerPoint</Application>
  <PresentationFormat>Custom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Almarai</vt:lpstr>
      <vt:lpstr>Calibri</vt:lpstr>
      <vt:lpstr>Almarai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Gazdálkodj</dc:title>
  <cp:lastModifiedBy>Pal Schmitzhofer</cp:lastModifiedBy>
  <cp:revision>2</cp:revision>
  <dcterms:created xsi:type="dcterms:W3CDTF">2006-08-16T00:00:00Z</dcterms:created>
  <dcterms:modified xsi:type="dcterms:W3CDTF">2025-02-18T15:42:17Z</dcterms:modified>
  <dc:identifier>DAGeOXKXK8c</dc:identifier>
</cp:coreProperties>
</file>